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71" r:id="rId3"/>
    <p:sldId id="270" r:id="rId4"/>
    <p:sldId id="272" r:id="rId5"/>
    <p:sldId id="273" r:id="rId6"/>
    <p:sldId id="269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B60A"/>
    <a:srgbClr val="3591E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2541"/>
  </p:normalViewPr>
  <p:slideViewPr>
    <p:cSldViewPr snapToGrid="0">
      <p:cViewPr varScale="1">
        <p:scale>
          <a:sx n="54" d="100"/>
          <a:sy n="54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20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24/11/2020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g"/><Relationship Id="rId3" Type="http://schemas.openxmlformats.org/officeDocument/2006/relationships/image" Target="../media/image22.png"/><Relationship Id="rId7" Type="http://schemas.openxmlformats.org/officeDocument/2006/relationships/image" Target="../media/image4.jpg"/><Relationship Id="rId12" Type="http://schemas.openxmlformats.org/officeDocument/2006/relationships/image" Target="../media/image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4.png"/><Relationship Id="rId10" Type="http://schemas.openxmlformats.org/officeDocument/2006/relationships/image" Target="../media/image7.jpg"/><Relationship Id="rId4" Type="http://schemas.openxmlformats.org/officeDocument/2006/relationships/image" Target="../media/image23.png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youtu.be/oSCX78-8-q0?t=2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3 – Du macroscopique au 			     microscopique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Microscope à effet tunnel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Physique quantique - Le microscope à effet tunnel - Études Supérieures  Physique">
            <a:extLst>
              <a:ext uri="{FF2B5EF4-FFF2-40B4-BE49-F238E27FC236}">
                <a16:creationId xmlns:a16="http://schemas.microsoft.com/office/drawing/2014/main" id="{B62DE89A-9EA5-DB49-8A12-5BE8A072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870438"/>
            <a:ext cx="7842738" cy="5882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icroscope à effet tunnel — Wikipédia">
            <a:extLst>
              <a:ext uri="{FF2B5EF4-FFF2-40B4-BE49-F238E27FC236}">
                <a16:creationId xmlns:a16="http://schemas.microsoft.com/office/drawing/2014/main" id="{226CAB30-B912-6C43-BC9E-CA2BB6C5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117" y="2687515"/>
            <a:ext cx="2247900" cy="2247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82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86724D57-2986-3848-AD9A-2938D7E1B458}"/>
              </a:ext>
            </a:extLst>
          </p:cNvPr>
          <p:cNvCxnSpPr>
            <a:cxnSpLocks/>
          </p:cNvCxnSpPr>
          <p:nvPr/>
        </p:nvCxnSpPr>
        <p:spPr>
          <a:xfrm flipV="1">
            <a:off x="6096000" y="369000"/>
            <a:ext cx="0" cy="6120000"/>
          </a:xfrm>
          <a:prstGeom prst="straightConnector1">
            <a:avLst/>
          </a:prstGeom>
          <a:ln w="76200">
            <a:gradFill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B1FBD06-8DE3-8141-ADFB-8FB7B449FBDF}"/>
              </a:ext>
            </a:extLst>
          </p:cNvPr>
          <p:cNvCxnSpPr/>
          <p:nvPr/>
        </p:nvCxnSpPr>
        <p:spPr>
          <a:xfrm>
            <a:off x="5916000" y="1089000"/>
            <a:ext cx="360000" cy="0"/>
          </a:xfrm>
          <a:prstGeom prst="line">
            <a:avLst/>
          </a:prstGeom>
          <a:ln w="38100">
            <a:solidFill>
              <a:srgbClr val="4D8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11D7DCC-9508-1448-B03E-A6FA27A1E403}"/>
              </a:ext>
            </a:extLst>
          </p:cNvPr>
          <p:cNvCxnSpPr/>
          <p:nvPr/>
        </p:nvCxnSpPr>
        <p:spPr>
          <a:xfrm>
            <a:off x="5916000" y="2529000"/>
            <a:ext cx="360000" cy="0"/>
          </a:xfrm>
          <a:prstGeom prst="line">
            <a:avLst/>
          </a:prstGeom>
          <a:ln w="38100">
            <a:solidFill>
              <a:srgbClr val="6095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930E233-DE6A-1F43-947D-BE31C6E53FCE}"/>
              </a:ext>
            </a:extLst>
          </p:cNvPr>
          <p:cNvCxnSpPr/>
          <p:nvPr/>
        </p:nvCxnSpPr>
        <p:spPr>
          <a:xfrm>
            <a:off x="5916000" y="3969000"/>
            <a:ext cx="360000" cy="0"/>
          </a:xfrm>
          <a:prstGeom prst="line">
            <a:avLst/>
          </a:prstGeom>
          <a:ln w="38100">
            <a:solidFill>
              <a:srgbClr val="67A2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EE358D2-8B27-054D-AA5B-E31ACD6EEE7A}"/>
              </a:ext>
            </a:extLst>
          </p:cNvPr>
          <p:cNvCxnSpPr/>
          <p:nvPr/>
        </p:nvCxnSpPr>
        <p:spPr>
          <a:xfrm>
            <a:off x="5916000" y="5409000"/>
            <a:ext cx="360000" cy="0"/>
          </a:xfrm>
          <a:prstGeom prst="line">
            <a:avLst/>
          </a:prstGeom>
          <a:ln w="38100">
            <a:solidFill>
              <a:srgbClr val="6FA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2CED43C-B336-0A4C-A83F-560FDA87BB06}"/>
                  </a:ext>
                </a:extLst>
              </p:cNvPr>
              <p:cNvSpPr txBox="1"/>
              <p:nvPr/>
            </p:nvSpPr>
            <p:spPr>
              <a:xfrm>
                <a:off x="6455999" y="981278"/>
                <a:ext cx="3216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4D82C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4D82C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4D82C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4D82C1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2CED43C-B336-0A4C-A83F-560FDA87B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99" y="981278"/>
                <a:ext cx="321627" cy="215444"/>
              </a:xfrm>
              <a:prstGeom prst="rect">
                <a:avLst/>
              </a:prstGeom>
              <a:blipFill>
                <a:blip r:embed="rId2"/>
                <a:stretch>
                  <a:fillRect l="-11538" r="-3846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07190CF-29C1-ED42-BEAC-23434265DB46}"/>
                  </a:ext>
                </a:extLst>
              </p:cNvPr>
              <p:cNvSpPr txBox="1"/>
              <p:nvPr/>
            </p:nvSpPr>
            <p:spPr>
              <a:xfrm>
                <a:off x="6448618" y="3861278"/>
                <a:ext cx="4162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67A2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67A295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67A295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67A295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07190CF-29C1-ED42-BEAC-23434265D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18" y="3861278"/>
                <a:ext cx="416204" cy="215444"/>
              </a:xfrm>
              <a:prstGeom prst="rect">
                <a:avLst/>
              </a:prstGeom>
              <a:blipFill>
                <a:blip r:embed="rId3"/>
                <a:stretch>
                  <a:fillRect l="-8824" r="-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EBF3617-4AF6-A140-AEA9-94F7B38384EE}"/>
                  </a:ext>
                </a:extLst>
              </p:cNvPr>
              <p:cNvSpPr txBox="1"/>
              <p:nvPr/>
            </p:nvSpPr>
            <p:spPr>
              <a:xfrm>
                <a:off x="6455999" y="2421278"/>
                <a:ext cx="4162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6095B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6095B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6095B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6095B0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EBF3617-4AF6-A140-AEA9-94F7B3838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99" y="2421278"/>
                <a:ext cx="416203" cy="215444"/>
              </a:xfrm>
              <a:prstGeom prst="rect">
                <a:avLst/>
              </a:prstGeom>
              <a:blipFill>
                <a:blip r:embed="rId4"/>
                <a:stretch>
                  <a:fillRect l="-9091" r="-3030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743942A-38E7-8444-98B1-9C83FB0E6D20}"/>
                  </a:ext>
                </a:extLst>
              </p:cNvPr>
              <p:cNvSpPr txBox="1"/>
              <p:nvPr/>
            </p:nvSpPr>
            <p:spPr>
              <a:xfrm>
                <a:off x="6455999" y="5301278"/>
                <a:ext cx="4129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400" b="0" i="1" smtClean="0">
                              <a:solidFill>
                                <a:srgbClr val="6FAC6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400" b="0" i="1" smtClean="0">
                              <a:solidFill>
                                <a:srgbClr val="6FAC6C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1400" b="0" i="1" smtClean="0">
                              <a:solidFill>
                                <a:srgbClr val="6FAC6C"/>
                              </a:solidFill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fr-FR" sz="1400" b="0" dirty="0">
                  <a:solidFill>
                    <a:srgbClr val="6FAC6C"/>
                  </a:solidFill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6743942A-38E7-8444-98B1-9C83FB0E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999" y="5301278"/>
                <a:ext cx="412997" cy="215444"/>
              </a:xfrm>
              <a:prstGeom prst="rect">
                <a:avLst/>
              </a:prstGeom>
              <a:blipFill>
                <a:blip r:embed="rId5"/>
                <a:stretch>
                  <a:fillRect l="-9091" r="-3030" b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BAD6E7EA-C56B-F942-BF3F-D0C11FBB9439}"/>
              </a:ext>
            </a:extLst>
          </p:cNvPr>
          <p:cNvSpPr txBox="1"/>
          <p:nvPr/>
        </p:nvSpPr>
        <p:spPr>
          <a:xfrm>
            <a:off x="6190862" y="215112"/>
            <a:ext cx="851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5"/>
                </a:solidFill>
              </a:rPr>
              <a:t>Taille (m)</a:t>
            </a:r>
          </a:p>
        </p:txBody>
      </p:sp>
      <p:pic>
        <p:nvPicPr>
          <p:cNvPr id="40" name="Image 39" descr="Chat">
            <a:extLst>
              <a:ext uri="{FF2B5EF4-FFF2-40B4-BE49-F238E27FC236}">
                <a16:creationId xmlns:a16="http://schemas.microsoft.com/office/drawing/2014/main" id="{BE3A2BC1-6535-CD4C-A57D-69A31C47F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84" y="561322"/>
            <a:ext cx="1492165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94316B2A-36B7-EA42-9BFD-8387DBFCA3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06" y="1893600"/>
            <a:ext cx="1254119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Image 42" descr="Une image contenant serpent&#10;&#10;Description générée automatiquement">
            <a:extLst>
              <a:ext uri="{FF2B5EF4-FFF2-40B4-BE49-F238E27FC236}">
                <a16:creationId xmlns:a16="http://schemas.microsoft.com/office/drawing/2014/main" id="{3E550546-542A-D44A-8054-56CB47736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08" y="2529000"/>
            <a:ext cx="1586664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Image 43" descr="Une image contenant lumière, sombre, allumé, nuit&#10;&#10;Description générée automatiquement">
            <a:extLst>
              <a:ext uri="{FF2B5EF4-FFF2-40B4-BE49-F238E27FC236}">
                <a16:creationId xmlns:a16="http://schemas.microsoft.com/office/drawing/2014/main" id="{79BBFF23-91A7-0C45-A42D-8C82B95749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64" y="3225878"/>
            <a:ext cx="1270800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8441D20B-473C-C64F-987C-5E157BC4BE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95" y="3969000"/>
            <a:ext cx="1568889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Image 45" descr="Une image contenant rouge, très coloré&#10;&#10;Description générée automatiquement">
            <a:extLst>
              <a:ext uri="{FF2B5EF4-FFF2-40B4-BE49-F238E27FC236}">
                <a16:creationId xmlns:a16="http://schemas.microsoft.com/office/drawing/2014/main" id="{5A144620-1902-CF4C-ACCC-8AA39ADBF1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28" y="4773600"/>
            <a:ext cx="1016274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35D39A5-48AC-4D4B-8C0B-A254250F63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92" y="5301278"/>
            <a:ext cx="1689894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Image 47" descr="Une image contenant insecte&#10;&#10;Description générée automatiquement">
            <a:extLst>
              <a:ext uri="{FF2B5EF4-FFF2-40B4-BE49-F238E27FC236}">
                <a16:creationId xmlns:a16="http://schemas.microsoft.com/office/drawing/2014/main" id="{EC8ED395-7A42-D24A-93C4-046AF7A14C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24" y="1089000"/>
            <a:ext cx="1698033" cy="1270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2A26879C-162C-A84C-B9D7-626F46D9B078}"/>
              </a:ext>
            </a:extLst>
          </p:cNvPr>
          <p:cNvSpPr txBox="1"/>
          <p:nvPr/>
        </p:nvSpPr>
        <p:spPr>
          <a:xfrm>
            <a:off x="2889700" y="873556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Chat</a:t>
            </a:r>
          </a:p>
          <a:p>
            <a:pPr algn="r"/>
            <a:r>
              <a:rPr lang="fr-FR" dirty="0"/>
              <a:t>0,5 dm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BED09D2-90FC-FE44-B54E-941E0ACA5C42}"/>
              </a:ext>
            </a:extLst>
          </p:cNvPr>
          <p:cNvSpPr txBox="1"/>
          <p:nvPr/>
        </p:nvSpPr>
        <p:spPr>
          <a:xfrm>
            <a:off x="2918012" y="2205834"/>
            <a:ext cx="804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Flocon</a:t>
            </a:r>
          </a:p>
          <a:p>
            <a:pPr algn="r"/>
            <a:r>
              <a:rPr lang="fr-FR" dirty="0"/>
              <a:t>2 mm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86714F07-D0B4-E946-82D6-12FE1BFDE562}"/>
              </a:ext>
            </a:extLst>
          </p:cNvPr>
          <p:cNvSpPr txBox="1"/>
          <p:nvPr/>
        </p:nvSpPr>
        <p:spPr>
          <a:xfrm>
            <a:off x="2889700" y="353811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Cellule</a:t>
            </a:r>
          </a:p>
          <a:p>
            <a:pPr algn="r"/>
            <a:r>
              <a:rPr lang="fr-FR" dirty="0"/>
              <a:t>10 µm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8924286F-F8D2-9C4B-AB08-C842ECFFF63F}"/>
              </a:ext>
            </a:extLst>
          </p:cNvPr>
          <p:cNvSpPr txBox="1"/>
          <p:nvPr/>
        </p:nvSpPr>
        <p:spPr>
          <a:xfrm>
            <a:off x="3061991" y="5085834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ADN</a:t>
            </a:r>
          </a:p>
          <a:p>
            <a:pPr algn="r"/>
            <a:r>
              <a:rPr lang="fr-FR" dirty="0"/>
              <a:t>2 nm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E8EC339-45B0-BA48-AD8B-CC80EECFF2ED}"/>
              </a:ext>
            </a:extLst>
          </p:cNvPr>
          <p:cNvSpPr txBox="1"/>
          <p:nvPr/>
        </p:nvSpPr>
        <p:spPr>
          <a:xfrm>
            <a:off x="9041795" y="1401234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Abeille</a:t>
            </a:r>
          </a:p>
          <a:p>
            <a:r>
              <a:rPr lang="fr-FR" dirty="0"/>
              <a:t>1 cm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D028D497-A892-F646-946D-5A1EFBF82E6E}"/>
              </a:ext>
            </a:extLst>
          </p:cNvPr>
          <p:cNvSpPr txBox="1"/>
          <p:nvPr/>
        </p:nvSpPr>
        <p:spPr>
          <a:xfrm>
            <a:off x="9041793" y="2902712"/>
            <a:ext cx="883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Cheveu</a:t>
            </a:r>
          </a:p>
          <a:p>
            <a:r>
              <a:rPr lang="fr-FR" dirty="0"/>
              <a:t>75 µm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B3754A5-597C-694C-BF04-43BDDF597C28}"/>
              </a:ext>
            </a:extLst>
          </p:cNvPr>
          <p:cNvSpPr txBox="1"/>
          <p:nvPr/>
        </p:nvSpPr>
        <p:spPr>
          <a:xfrm>
            <a:off x="9041793" y="4281234"/>
            <a:ext cx="89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Virus</a:t>
            </a:r>
          </a:p>
          <a:p>
            <a:r>
              <a:rPr lang="fr-FR" dirty="0"/>
              <a:t>100 nm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CFE00C8-D5C9-2F42-A9D7-716458D6B5D7}"/>
              </a:ext>
            </a:extLst>
          </p:cNvPr>
          <p:cNvSpPr txBox="1"/>
          <p:nvPr/>
        </p:nvSpPr>
        <p:spPr>
          <a:xfrm>
            <a:off x="9041795" y="561351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Atome</a:t>
            </a:r>
          </a:p>
          <a:p>
            <a:r>
              <a:rPr lang="fr-FR" dirty="0"/>
              <a:t>0,1 nm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757E6E19-6BA3-9D47-9C85-810CBBB48129}"/>
              </a:ext>
            </a:extLst>
          </p:cNvPr>
          <p:cNvCxnSpPr>
            <a:stCxn id="40" idx="3"/>
          </p:cNvCxnSpPr>
          <p:nvPr/>
        </p:nvCxnSpPr>
        <p:spPr>
          <a:xfrm flipV="1">
            <a:off x="5397349" y="1196721"/>
            <a:ext cx="69865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C88C6FB4-C8CA-9D4C-8D86-6297A80D99A4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6096000" y="1724400"/>
            <a:ext cx="1041624" cy="2241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D184277F-0EDB-E746-8144-0056E1E22212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5278325" y="2205834"/>
            <a:ext cx="805092" cy="323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551FC001-D227-FE48-A580-C22C41AC0F62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6095758" y="2996722"/>
            <a:ext cx="1097550" cy="167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847BEE2-BFA8-EF43-B1A8-850A216AA639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297564" y="3538112"/>
            <a:ext cx="783010" cy="323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DED3F63-7645-ED4F-9959-4CD3E84A83ED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092979" y="4388956"/>
            <a:ext cx="1109216" cy="2154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6FC94461-9BB6-5E42-8D4A-CBB3C67F818A}"/>
              </a:ext>
            </a:extLst>
          </p:cNvPr>
          <p:cNvCxnSpPr>
            <a:cxnSpLocks/>
            <a:stCxn id="47" idx="1"/>
          </p:cNvCxnSpPr>
          <p:nvPr/>
        </p:nvCxnSpPr>
        <p:spPr>
          <a:xfrm flipH="1" flipV="1">
            <a:off x="6092978" y="5936677"/>
            <a:ext cx="104871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1A10BF75-5DE2-F648-868D-0F276239558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5159402" y="5085834"/>
            <a:ext cx="921172" cy="3231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04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 boy and </a:t>
            </a:r>
            <a:r>
              <a:rPr lang="fr-FR" sz="3600" b="1" dirty="0" err="1">
                <a:solidFill>
                  <a:srgbClr val="0070C0"/>
                </a:solidFill>
              </a:rPr>
              <a:t>his</a:t>
            </a:r>
            <a:r>
              <a:rPr lang="fr-FR" sz="3600" b="1" dirty="0">
                <a:solidFill>
                  <a:srgbClr val="0070C0"/>
                </a:solidFill>
              </a:rPr>
              <a:t> </a:t>
            </a:r>
            <a:r>
              <a:rPr lang="fr-FR" sz="3600" b="1" dirty="0" err="1">
                <a:solidFill>
                  <a:srgbClr val="0070C0"/>
                </a:solidFill>
              </a:rPr>
              <a:t>atom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93BD76-A649-BF4F-818C-6A381C48C7CE}"/>
              </a:ext>
            </a:extLst>
          </p:cNvPr>
          <p:cNvSpPr/>
          <p:nvPr/>
        </p:nvSpPr>
        <p:spPr>
          <a:xfrm>
            <a:off x="1177860" y="3228945"/>
            <a:ext cx="39402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hlinkClick r:id="rId2"/>
              </a:rPr>
              <a:t>https://youtu.be/oSCX78-8-q0?t=29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1EAA5EA-0443-214C-8FE4-0CBD79B17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47" t="5001" b="6874"/>
          <a:stretch/>
        </p:blipFill>
        <p:spPr>
          <a:xfrm>
            <a:off x="6295965" y="9"/>
            <a:ext cx="5896035" cy="6857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5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Espèce chimique ou entité chimique ? 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La molécule d'eau">
            <a:extLst>
              <a:ext uri="{FF2B5EF4-FFF2-40B4-BE49-F238E27FC236}">
                <a16:creationId xmlns:a16="http://schemas.microsoft.com/office/drawing/2014/main" id="{9FF8F919-EC2E-9149-8458-B5227FD4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590" y="2182592"/>
            <a:ext cx="47371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'eau, une ressource à préserver - Lingolsheim">
            <a:extLst>
              <a:ext uri="{FF2B5EF4-FFF2-40B4-BE49-F238E27FC236}">
                <a16:creationId xmlns:a16="http://schemas.microsoft.com/office/drawing/2014/main" id="{6CB727A6-52FA-DF46-8C9E-F63BBB60E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56" y="2182646"/>
            <a:ext cx="6578400" cy="43687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2D887C-24A4-CD4D-B67D-77426028CA87}"/>
              </a:ext>
            </a:extLst>
          </p:cNvPr>
          <p:cNvSpPr/>
          <p:nvPr/>
        </p:nvSpPr>
        <p:spPr>
          <a:xfrm>
            <a:off x="225656" y="864785"/>
            <a:ext cx="117406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>
                <a:solidFill>
                  <a:prstClr val="black"/>
                </a:solidFill>
              </a:rPr>
              <a:t>Quelle représentation correspond le mieux à la définition d’une espèce chimique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903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Identifier un atome (3 page 60)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06E91C13-E2E2-8744-BE6A-26F83385C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1" t="36883" r="29257" b="26234"/>
          <a:stretch/>
        </p:blipFill>
        <p:spPr>
          <a:xfrm>
            <a:off x="220983" y="1431917"/>
            <a:ext cx="11729932" cy="46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934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4922</TotalTime>
  <Words>94</Words>
  <Application>Microsoft Macintosh PowerPoint</Application>
  <PresentationFormat>Grand écran</PresentationFormat>
  <Paragraphs>29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Thème Office</vt:lpstr>
      <vt:lpstr>Chapitre 3 – Du macroscopique au         microscopique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51</cp:revision>
  <dcterms:created xsi:type="dcterms:W3CDTF">2020-09-05T12:43:59Z</dcterms:created>
  <dcterms:modified xsi:type="dcterms:W3CDTF">2020-11-24T16:05:08Z</dcterms:modified>
</cp:coreProperties>
</file>